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3" r:id="rId4"/>
  </p:sldMasterIdLst>
  <p:notesMasterIdLst>
    <p:notesMasterId r:id="rId9"/>
  </p:notesMasterIdLst>
  <p:sldIdLst>
    <p:sldId id="259" r:id="rId5"/>
    <p:sldId id="489" r:id="rId6"/>
    <p:sldId id="490" r:id="rId7"/>
    <p:sldId id="27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CDDE"/>
    <a:srgbClr val="E7E8EF"/>
    <a:srgbClr val="99CC00"/>
    <a:srgbClr val="CCFF99"/>
    <a:srgbClr val="006600"/>
    <a:srgbClr val="009900"/>
    <a:srgbClr val="669900"/>
    <a:srgbClr val="99FF33"/>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6AABFD-2C23-443F-B8D8-7CDB7EF53BB7}" type="datetimeFigureOut">
              <a:rPr lang="nl-BE" smtClean="0"/>
              <a:t>18/09/2022</a:t>
            </a:fld>
            <a:endParaRPr lang="nl-BE"/>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EE7ABC-B482-460C-8F39-A869A61CB1DE}" type="slidenum">
              <a:rPr lang="nl-BE" smtClean="0"/>
              <a:t>‹nr.›</a:t>
            </a:fld>
            <a:endParaRPr lang="nl-BE"/>
          </a:p>
        </p:txBody>
      </p:sp>
    </p:spTree>
    <p:extLst>
      <p:ext uri="{BB962C8B-B14F-4D97-AF65-F5344CB8AC3E}">
        <p14:creationId xmlns:p14="http://schemas.microsoft.com/office/powerpoint/2010/main" val="902039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63EE7ABC-B482-460C-8F39-A869A61CB1DE}" type="slidenum">
              <a:rPr lang="nl-BE" smtClean="0"/>
              <a:t>2</a:t>
            </a:fld>
            <a:endParaRPr lang="nl-BE"/>
          </a:p>
        </p:txBody>
      </p:sp>
    </p:spTree>
    <p:extLst>
      <p:ext uri="{BB962C8B-B14F-4D97-AF65-F5344CB8AC3E}">
        <p14:creationId xmlns:p14="http://schemas.microsoft.com/office/powerpoint/2010/main" val="1128599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63EE7ABC-B482-460C-8F39-A869A61CB1DE}" type="slidenum">
              <a:rPr lang="nl-BE" smtClean="0"/>
              <a:t>3</a:t>
            </a:fld>
            <a:endParaRPr lang="nl-BE"/>
          </a:p>
        </p:txBody>
      </p:sp>
    </p:spTree>
    <p:extLst>
      <p:ext uri="{BB962C8B-B14F-4D97-AF65-F5344CB8AC3E}">
        <p14:creationId xmlns:p14="http://schemas.microsoft.com/office/powerpoint/2010/main" val="41503467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Title 1"/>
          <p:cNvSpPr>
            <a:spLocks noGrp="1"/>
          </p:cNvSpPr>
          <p:nvPr>
            <p:ph type="title"/>
          </p:nvPr>
        </p:nvSpPr>
        <p:spPr>
          <a:xfrm>
            <a:off x="550807" y="3184358"/>
            <a:ext cx="11029615" cy="2622884"/>
          </a:xfrm>
        </p:spPr>
        <p:txBody>
          <a:bodyPr anchor="ctr">
            <a:normAutofit/>
          </a:bodyPr>
          <a:lstStyle>
            <a:lvl1pPr algn="l">
              <a:defRPr sz="3600" b="0" cap="all">
                <a:solidFill>
                  <a:schemeClr val="bg1"/>
                </a:solidFill>
              </a:defRPr>
            </a:lvl1pPr>
          </a:lstStyle>
          <a:p>
            <a:r>
              <a:rPr lang="en-US"/>
              <a:t>Click to edit Master title style</a:t>
            </a:r>
          </a:p>
        </p:txBody>
      </p:sp>
      <p:sp>
        <p:nvSpPr>
          <p:cNvPr id="21" name="Text Placeholder 20"/>
          <p:cNvSpPr>
            <a:spLocks noGrp="1"/>
          </p:cNvSpPr>
          <p:nvPr>
            <p:ph type="body" sz="quarter" idx="13" hasCustomPrompt="1"/>
          </p:nvPr>
        </p:nvSpPr>
        <p:spPr>
          <a:xfrm>
            <a:off x="550807" y="5930737"/>
            <a:ext cx="5023825" cy="390525"/>
          </a:xfrm>
        </p:spPr>
        <p:txBody>
          <a:bodyPr>
            <a:noAutofit/>
          </a:bodyPr>
          <a:lstStyle>
            <a:lvl1pPr marL="0" indent="0">
              <a:buNone/>
              <a:defRPr lang="en-US" sz="2400" b="0" kern="1200" cap="all" dirty="0" smtClean="0">
                <a:solidFill>
                  <a:schemeClr val="accent4">
                    <a:lumMod val="40000"/>
                    <a:lumOff val="60000"/>
                  </a:schemeClr>
                </a:solidFill>
                <a:latin typeface="+mj-lt"/>
                <a:ea typeface="+mj-ea"/>
                <a:cs typeface="+mj-cs"/>
              </a:defRPr>
            </a:lvl1pPr>
            <a:lvl2pPr marL="324000" indent="0">
              <a:buNone/>
              <a:defRPr/>
            </a:lvl2pPr>
          </a:lstStyle>
          <a:p>
            <a:pPr lvl="0"/>
            <a:r>
              <a:rPr lang="en-US"/>
              <a:t>CLICK TO Edit PRESENTER NAME</a:t>
            </a:r>
          </a:p>
        </p:txBody>
      </p:sp>
      <p:sp>
        <p:nvSpPr>
          <p:cNvPr id="24" name="Text Placeholder 23"/>
          <p:cNvSpPr>
            <a:spLocks noGrp="1"/>
          </p:cNvSpPr>
          <p:nvPr>
            <p:ph type="body" sz="quarter" idx="14" hasCustomPrompt="1"/>
          </p:nvPr>
        </p:nvSpPr>
        <p:spPr>
          <a:xfrm>
            <a:off x="8275247" y="5940262"/>
            <a:ext cx="3305175" cy="381000"/>
          </a:xfrm>
        </p:spPr>
        <p:txBody>
          <a:bodyPr>
            <a:noAutofit/>
          </a:bodyPr>
          <a:lstStyle>
            <a:lvl1pPr marL="0" indent="0" algn="r">
              <a:buNone/>
              <a:defRPr lang="en-US" sz="2400" b="0" kern="1200" cap="all" dirty="0" smtClean="0">
                <a:solidFill>
                  <a:schemeClr val="accent4">
                    <a:lumMod val="40000"/>
                    <a:lumOff val="60000"/>
                  </a:schemeClr>
                </a:solidFill>
                <a:latin typeface="+mj-lt"/>
                <a:ea typeface="+mj-ea"/>
                <a:cs typeface="+mj-cs"/>
              </a:defRPr>
            </a:lvl1pPr>
          </a:lstStyle>
          <a:p>
            <a:pPr lvl="0"/>
            <a:r>
              <a:rPr lang="en-US"/>
              <a:t>CLICK TO Edit date</a:t>
            </a:r>
          </a:p>
        </p:txBody>
      </p:sp>
      <p:pic>
        <p:nvPicPr>
          <p:cNvPr id="9" name="Pilt 3">
            <a:extLst>
              <a:ext uri="{FF2B5EF4-FFF2-40B4-BE49-F238E27FC236}">
                <a16:creationId xmlns:a16="http://schemas.microsoft.com/office/drawing/2014/main" id="{B175FAD8-5929-F348-8DF7-DB71D3007DE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37918" y="625598"/>
            <a:ext cx="3800759" cy="1204858"/>
          </a:xfrm>
          <a:prstGeom prst="rect">
            <a:avLst/>
          </a:prstGeom>
        </p:spPr>
      </p:pic>
      <p:pic>
        <p:nvPicPr>
          <p:cNvPr id="11" name="Pilt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7817" y="625598"/>
            <a:ext cx="3683916" cy="1204858"/>
          </a:xfrm>
          <a:prstGeom prst="rect">
            <a:avLst/>
          </a:prstGeom>
        </p:spPr>
      </p:pic>
    </p:spTree>
    <p:extLst>
      <p:ext uri="{BB962C8B-B14F-4D97-AF65-F5344CB8AC3E}">
        <p14:creationId xmlns:p14="http://schemas.microsoft.com/office/powerpoint/2010/main" val="3245746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hasCustomPrompt="1"/>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section title</a:t>
            </a:r>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pic>
        <p:nvPicPr>
          <p:cNvPr id="7" name="Pilt 3">
            <a:extLst>
              <a:ext uri="{FF2B5EF4-FFF2-40B4-BE49-F238E27FC236}">
                <a16:creationId xmlns:a16="http://schemas.microsoft.com/office/drawing/2014/main" id="{B175FAD8-5929-F348-8DF7-DB71D3007DE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37918" y="625598"/>
            <a:ext cx="3800759" cy="1204858"/>
          </a:xfrm>
          <a:prstGeom prst="rect">
            <a:avLst/>
          </a:prstGeom>
        </p:spPr>
      </p:pic>
      <p:pic>
        <p:nvPicPr>
          <p:cNvPr id="11" name="Pilt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7817" y="625598"/>
            <a:ext cx="3683916" cy="1204858"/>
          </a:xfrm>
          <a:prstGeom prst="rect">
            <a:avLst/>
          </a:prstGeom>
        </p:spPr>
      </p:pic>
    </p:spTree>
    <p:extLst>
      <p:ext uri="{BB962C8B-B14F-4D97-AF65-F5344CB8AC3E}">
        <p14:creationId xmlns:p14="http://schemas.microsoft.com/office/powerpoint/2010/main" val="967235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lvl1pPr>
              <a:spcAft>
                <a:spcPts val="600"/>
              </a:spcAft>
              <a:defRPr>
                <a:solidFill>
                  <a:schemeClr val="accent4">
                    <a:lumMod val="40000"/>
                    <a:lumOff val="60000"/>
                  </a:schemeClr>
                </a:solidFill>
              </a:defRPr>
            </a:lvl1pPr>
          </a:lstStyle>
          <a:p>
            <a:r>
              <a:rPr lang="en-US"/>
              <a:t>Click to edit Master title style</a:t>
            </a:r>
          </a:p>
        </p:txBody>
      </p:sp>
      <p:sp>
        <p:nvSpPr>
          <p:cNvPr id="3" name="Content Placeholder 2"/>
          <p:cNvSpPr>
            <a:spLocks noGrp="1"/>
          </p:cNvSpPr>
          <p:nvPr>
            <p:ph idx="1"/>
          </p:nvPr>
        </p:nvSpPr>
        <p:spPr>
          <a:xfrm>
            <a:off x="581192" y="2180496"/>
            <a:ext cx="11029615" cy="3678303"/>
          </a:xfr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lt 3">
            <a:extLst>
              <a:ext uri="{FF2B5EF4-FFF2-40B4-BE49-F238E27FC236}">
                <a16:creationId xmlns:a16="http://schemas.microsoft.com/office/drawing/2014/main" id="{34AF2D4C-71ED-CF47-998E-E126F9830F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21372" y="6141300"/>
            <a:ext cx="2189435" cy="694061"/>
          </a:xfrm>
          <a:prstGeom prst="rect">
            <a:avLst/>
          </a:prstGeom>
        </p:spPr>
      </p:pic>
      <p:pic>
        <p:nvPicPr>
          <p:cNvPr id="6" name="Pilt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81191" y="6129022"/>
            <a:ext cx="2201336" cy="703346"/>
          </a:xfrm>
          <a:prstGeom prst="rect">
            <a:avLst/>
          </a:prstGeom>
        </p:spPr>
      </p:pic>
    </p:spTree>
    <p:extLst>
      <p:ext uri="{BB962C8B-B14F-4D97-AF65-F5344CB8AC3E}">
        <p14:creationId xmlns:p14="http://schemas.microsoft.com/office/powerpoint/2010/main" val="1579626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lvl1pPr>
              <a:spcAft>
                <a:spcPts val="600"/>
              </a:spcAft>
              <a:defRPr>
                <a:solidFill>
                  <a:schemeClr val="accent4">
                    <a:lumMod val="40000"/>
                    <a:lumOff val="60000"/>
                  </a:schemeClr>
                </a:solidFill>
              </a:defRPr>
            </a:lvl1pPr>
          </a:lstStyle>
          <a:p>
            <a:r>
              <a:rPr lang="en-US"/>
              <a:t>Click to edit Master title style</a:t>
            </a:r>
          </a:p>
        </p:txBody>
      </p:sp>
      <p:sp>
        <p:nvSpPr>
          <p:cNvPr id="3" name="Content Placeholder 2"/>
          <p:cNvSpPr>
            <a:spLocks noGrp="1"/>
          </p:cNvSpPr>
          <p:nvPr>
            <p:ph sz="half" idx="1"/>
          </p:nvPr>
        </p:nvSpPr>
        <p:spPr>
          <a:xfrm>
            <a:off x="581193" y="2228003"/>
            <a:ext cx="5422390" cy="3633047"/>
          </a:xfrm>
        </p:spPr>
        <p:txBody>
          <a:bodyPr>
            <a:normAutofit/>
          </a:bodyPr>
          <a:lstStyle>
            <a:lvl2pPr>
              <a:spcBef>
                <a:spcPts val="0"/>
              </a:spcBef>
              <a:defRPr/>
            </a:lvl2pPr>
            <a:lvl3pPr>
              <a:spcBef>
                <a:spcPts val="0"/>
              </a:spcBef>
              <a:defRPr/>
            </a:lvl3pPr>
            <a:lvl4pPr>
              <a:spcBef>
                <a:spcPts val="0"/>
              </a:spcBef>
              <a:defRPr/>
            </a:lvl4pPr>
            <a:lvl5pPr>
              <a:spcBef>
                <a:spcPts val="0"/>
              </a:spcBef>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88417" y="2228003"/>
            <a:ext cx="5422392" cy="3633047"/>
          </a:xfrm>
        </p:spPr>
        <p:txBody>
          <a:bodyPr>
            <a:normAutofit/>
          </a:bodyPr>
          <a:lstStyle>
            <a:lvl2pPr>
              <a:spcBef>
                <a:spcPts val="0"/>
              </a:spcBef>
              <a:defRPr/>
            </a:lvl2pPr>
            <a:lvl3pPr>
              <a:spcBef>
                <a:spcPts val="0"/>
              </a:spcBef>
              <a:defRPr/>
            </a:lvl3pPr>
            <a:lvl4pPr>
              <a:spcBef>
                <a:spcPts val="0"/>
              </a:spcBef>
              <a:defRPr/>
            </a:lvl4pPr>
            <a:lvl5pPr>
              <a:spcBef>
                <a:spcPts val="0"/>
              </a:spcBef>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lt 3">
            <a:extLst>
              <a:ext uri="{FF2B5EF4-FFF2-40B4-BE49-F238E27FC236}">
                <a16:creationId xmlns:a16="http://schemas.microsoft.com/office/drawing/2014/main" id="{34AF2D4C-71ED-CF47-998E-E126F9830F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21372" y="6141300"/>
            <a:ext cx="2189435" cy="694061"/>
          </a:xfrm>
          <a:prstGeom prst="rect">
            <a:avLst/>
          </a:prstGeom>
        </p:spPr>
      </p:pic>
      <p:pic>
        <p:nvPicPr>
          <p:cNvPr id="10" name="Pilt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81191" y="6129022"/>
            <a:ext cx="2201336" cy="703346"/>
          </a:xfrm>
          <a:prstGeom prst="rect">
            <a:avLst/>
          </a:prstGeom>
        </p:spPr>
      </p:pic>
    </p:spTree>
    <p:extLst>
      <p:ext uri="{BB962C8B-B14F-4D97-AF65-F5344CB8AC3E}">
        <p14:creationId xmlns:p14="http://schemas.microsoft.com/office/powerpoint/2010/main" val="3581519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lvl1pPr>
              <a:spcAft>
                <a:spcPts val="600"/>
              </a:spcAft>
              <a:defRPr>
                <a:solidFill>
                  <a:schemeClr val="accent4">
                    <a:lumMod val="40000"/>
                    <a:lumOff val="60000"/>
                  </a:schemeClr>
                </a:solidFill>
              </a:defRPr>
            </a:lvl1pPr>
          </a:lstStyle>
          <a:p>
            <a:r>
              <a:rPr lang="en-US"/>
              <a:t>Click to edit Master title style</a:t>
            </a:r>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lt 3">
            <a:extLst>
              <a:ext uri="{FF2B5EF4-FFF2-40B4-BE49-F238E27FC236}">
                <a16:creationId xmlns:a16="http://schemas.microsoft.com/office/drawing/2014/main" id="{34AF2D4C-71ED-CF47-998E-E126F9830F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21372" y="6141300"/>
            <a:ext cx="2189435" cy="694061"/>
          </a:xfrm>
          <a:prstGeom prst="rect">
            <a:avLst/>
          </a:prstGeom>
        </p:spPr>
      </p:pic>
      <p:pic>
        <p:nvPicPr>
          <p:cNvPr id="13" name="Pilt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81191" y="6129022"/>
            <a:ext cx="2201336" cy="703346"/>
          </a:xfrm>
          <a:prstGeom prst="rect">
            <a:avLst/>
          </a:prstGeom>
        </p:spPr>
      </p:pic>
    </p:spTree>
    <p:extLst>
      <p:ext uri="{BB962C8B-B14F-4D97-AF65-F5344CB8AC3E}">
        <p14:creationId xmlns:p14="http://schemas.microsoft.com/office/powerpoint/2010/main" val="1135351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lvl1pPr>
              <a:spcAft>
                <a:spcPts val="600"/>
              </a:spcAft>
              <a:defRPr>
                <a:solidFill>
                  <a:schemeClr val="accent4">
                    <a:lumMod val="40000"/>
                    <a:lumOff val="60000"/>
                  </a:schemeClr>
                </a:solidFill>
              </a:defRPr>
            </a:lvl1pPr>
          </a:lstStyle>
          <a:p>
            <a:r>
              <a:rPr lang="en-US"/>
              <a:t>Click to edit Master title style</a:t>
            </a:r>
          </a:p>
        </p:txBody>
      </p:sp>
      <p:pic>
        <p:nvPicPr>
          <p:cNvPr id="5" name="Pilt 3">
            <a:extLst>
              <a:ext uri="{FF2B5EF4-FFF2-40B4-BE49-F238E27FC236}">
                <a16:creationId xmlns:a16="http://schemas.microsoft.com/office/drawing/2014/main" id="{34AF2D4C-71ED-CF47-998E-E126F9830F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21372" y="6141300"/>
            <a:ext cx="2189435" cy="694061"/>
          </a:xfrm>
          <a:prstGeom prst="rect">
            <a:avLst/>
          </a:prstGeom>
        </p:spPr>
      </p:pic>
      <p:pic>
        <p:nvPicPr>
          <p:cNvPr id="9" name="Pilt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81191" y="6129022"/>
            <a:ext cx="2201336" cy="703346"/>
          </a:xfrm>
          <a:prstGeom prst="rect">
            <a:avLst/>
          </a:prstGeom>
        </p:spPr>
      </p:pic>
    </p:spTree>
    <p:extLst>
      <p:ext uri="{BB962C8B-B14F-4D97-AF65-F5344CB8AC3E}">
        <p14:creationId xmlns:p14="http://schemas.microsoft.com/office/powerpoint/2010/main" val="38282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3" name="Pilt 3">
            <a:extLst>
              <a:ext uri="{FF2B5EF4-FFF2-40B4-BE49-F238E27FC236}">
                <a16:creationId xmlns:a16="http://schemas.microsoft.com/office/drawing/2014/main" id="{34AF2D4C-71ED-CF47-998E-E126F9830F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21372" y="6141300"/>
            <a:ext cx="2189435" cy="694061"/>
          </a:xfrm>
          <a:prstGeom prst="rect">
            <a:avLst/>
          </a:prstGeom>
        </p:spPr>
      </p:pic>
      <p:pic>
        <p:nvPicPr>
          <p:cNvPr id="5" name="Pilt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81191" y="6129022"/>
            <a:ext cx="2201336" cy="703346"/>
          </a:xfrm>
          <a:prstGeom prst="rect">
            <a:avLst/>
          </a:prstGeom>
        </p:spPr>
      </p:pic>
    </p:spTree>
    <p:extLst>
      <p:ext uri="{BB962C8B-B14F-4D97-AF65-F5344CB8AC3E}">
        <p14:creationId xmlns:p14="http://schemas.microsoft.com/office/powerpoint/2010/main" val="1870292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pic>
        <p:nvPicPr>
          <p:cNvPr id="6" name="Pilt 3">
            <a:extLst>
              <a:ext uri="{FF2B5EF4-FFF2-40B4-BE49-F238E27FC236}">
                <a16:creationId xmlns:a16="http://schemas.microsoft.com/office/drawing/2014/main" id="{34AF2D4C-71ED-CF47-998E-E126F9830F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21372" y="6141300"/>
            <a:ext cx="2189435" cy="694061"/>
          </a:xfrm>
          <a:prstGeom prst="rect">
            <a:avLst/>
          </a:prstGeom>
        </p:spPr>
      </p:pic>
      <p:pic>
        <p:nvPicPr>
          <p:cNvPr id="8" name="Pilt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81191" y="6129022"/>
            <a:ext cx="2201336" cy="703346"/>
          </a:xfrm>
          <a:prstGeom prst="rect">
            <a:avLst/>
          </a:prstGeom>
        </p:spPr>
      </p:pic>
    </p:spTree>
    <p:extLst>
      <p:ext uri="{BB962C8B-B14F-4D97-AF65-F5344CB8AC3E}">
        <p14:creationId xmlns:p14="http://schemas.microsoft.com/office/powerpoint/2010/main" val="3546125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A9D7BF1E-FCB3-4AC7-9539-E8BAC71CFE27}" type="datetimeFigureOut">
              <a:rPr lang="en-GB" smtClean="0"/>
              <a:t>18/09/2022</a:t>
            </a:fld>
            <a:endParaRPr lang="en-GB"/>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GB"/>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12EC795C-3677-43F5-9455-3C64E7FA3C3D}" type="slidenum">
              <a:rPr lang="en-GB" smtClean="0"/>
              <a:t>‹nr.›</a:t>
            </a:fld>
            <a:endParaRPr lang="en-GB"/>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470411996"/>
      </p:ext>
    </p:extLst>
  </p:cSld>
  <p:clrMap bg1="lt1" tx1="dk1" bg2="lt2" tx2="dk2" accent1="accent1" accent2="accent2" accent3="accent3" accent4="accent4" accent5="accent5" accent6="accent6" hlink="hlink" folHlink="folHlink"/>
  <p:sldLayoutIdLst>
    <p:sldLayoutId id="2147483934" r:id="rId1"/>
    <p:sldLayoutId id="2147483936" r:id="rId2"/>
    <p:sldLayoutId id="2147483935" r:id="rId3"/>
    <p:sldLayoutId id="2147483937" r:id="rId4"/>
    <p:sldLayoutId id="2147483938" r:id="rId5"/>
    <p:sldLayoutId id="2147483939" r:id="rId6"/>
    <p:sldLayoutId id="2147483940" r:id="rId7"/>
    <p:sldLayoutId id="2147483942" r:id="rId8"/>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err="1"/>
              <a:t>SECweb</a:t>
            </a:r>
            <a:r>
              <a:rPr lang="en-GB" dirty="0"/>
              <a:t> –decision meeting</a:t>
            </a:r>
          </a:p>
        </p:txBody>
      </p:sp>
      <p:sp>
        <p:nvSpPr>
          <p:cNvPr id="5" name="Text Placeholder 4"/>
          <p:cNvSpPr>
            <a:spLocks noGrp="1"/>
          </p:cNvSpPr>
          <p:nvPr>
            <p:ph type="body" sz="quarter" idx="13"/>
          </p:nvPr>
        </p:nvSpPr>
        <p:spPr/>
        <p:txBody>
          <a:bodyPr/>
          <a:lstStyle/>
          <a:p>
            <a:r>
              <a:rPr lang="en-GB"/>
              <a:t>Els </a:t>
            </a:r>
            <a:r>
              <a:rPr lang="en-GB" err="1"/>
              <a:t>torreele</a:t>
            </a:r>
            <a:endParaRPr lang="en-GB"/>
          </a:p>
        </p:txBody>
      </p:sp>
      <p:sp>
        <p:nvSpPr>
          <p:cNvPr id="6" name="Text Placeholder 5"/>
          <p:cNvSpPr>
            <a:spLocks noGrp="1"/>
          </p:cNvSpPr>
          <p:nvPr>
            <p:ph type="body" sz="quarter" idx="14"/>
          </p:nvPr>
        </p:nvSpPr>
        <p:spPr/>
        <p:txBody>
          <a:bodyPr/>
          <a:lstStyle/>
          <a:p>
            <a:r>
              <a:rPr lang="en-GB" dirty="0"/>
              <a:t>19 </a:t>
            </a:r>
            <a:r>
              <a:rPr lang="en-GB" dirty="0" err="1"/>
              <a:t>september</a:t>
            </a:r>
            <a:r>
              <a:rPr lang="en-GB" dirty="0"/>
              <a:t> 2022</a:t>
            </a:r>
          </a:p>
        </p:txBody>
      </p:sp>
      <p:sp>
        <p:nvSpPr>
          <p:cNvPr id="3" name="Rechthoek 2"/>
          <p:cNvSpPr/>
          <p:nvPr/>
        </p:nvSpPr>
        <p:spPr>
          <a:xfrm>
            <a:off x="387133" y="6421486"/>
            <a:ext cx="2759089" cy="261610"/>
          </a:xfrm>
          <a:prstGeom prst="rect">
            <a:avLst/>
          </a:prstGeom>
        </p:spPr>
        <p:txBody>
          <a:bodyPr wrap="none">
            <a:spAutoFit/>
          </a:bodyPr>
          <a:lstStyle/>
          <a:p>
            <a:r>
              <a:rPr lang="nl-BE" sz="1100" dirty="0"/>
              <a:t>Call MARE/2020/08 – SECWEB – SI2.839854</a:t>
            </a:r>
          </a:p>
        </p:txBody>
      </p:sp>
    </p:spTree>
    <p:extLst>
      <p:ext uri="{BB962C8B-B14F-4D97-AF65-F5344CB8AC3E}">
        <p14:creationId xmlns:p14="http://schemas.microsoft.com/office/powerpoint/2010/main" val="305693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nvPr>
        </p:nvSpPr>
        <p:spPr>
          <a:xfrm>
            <a:off x="534728" y="618521"/>
            <a:ext cx="11218085" cy="1138368"/>
          </a:xfrm>
        </p:spPr>
        <p:txBody>
          <a:bodyPr anchor="t">
            <a:normAutofit/>
          </a:bodyPr>
          <a:lstStyle/>
          <a:p>
            <a:r>
              <a:rPr lang="en-IE" sz="1600">
                <a:solidFill>
                  <a:srgbClr val="FFFF00"/>
                </a:solidFill>
              </a:rPr>
              <a:t>RCG NANSEA BALtic_2022_</a:t>
            </a:r>
            <a:r>
              <a:rPr lang="et-EE" sz="1600">
                <a:solidFill>
                  <a:srgbClr val="FFFF00"/>
                </a:solidFill>
              </a:rPr>
              <a:t>D</a:t>
            </a:r>
            <a:r>
              <a:rPr lang="en-IE" sz="1600">
                <a:solidFill>
                  <a:srgbClr val="FFFF00"/>
                </a:solidFill>
              </a:rPr>
              <a:t>0</a:t>
            </a:r>
            <a:r>
              <a:rPr lang="en-US" sz="1600">
                <a:solidFill>
                  <a:srgbClr val="FFFF00"/>
                </a:solidFill>
              </a:rPr>
              <a:t>5</a:t>
            </a:r>
            <a:br>
              <a:rPr lang="en-IE" sz="2700" b="1"/>
            </a:br>
            <a:r>
              <a:rPr lang="en-US" sz="2200"/>
              <a:t>text on regional contribution per </a:t>
            </a:r>
            <a:r>
              <a:rPr lang="en-US" sz="2200" err="1"/>
              <a:t>ms</a:t>
            </a:r>
            <a:r>
              <a:rPr lang="en-US" sz="2200"/>
              <a:t> to be taken into the national plans</a:t>
            </a:r>
            <a:endParaRPr lang="en-GB" sz="2200"/>
          </a:p>
        </p:txBody>
      </p:sp>
      <p:sp>
        <p:nvSpPr>
          <p:cNvPr id="8" name="Tijdelijke aanduiding voor inhoud 2"/>
          <p:cNvSpPr>
            <a:spLocks noGrp="1"/>
          </p:cNvSpPr>
          <p:nvPr>
            <p:ph idx="1"/>
          </p:nvPr>
        </p:nvSpPr>
        <p:spPr>
          <a:xfrm>
            <a:off x="373620" y="1856989"/>
            <a:ext cx="11444759" cy="4452616"/>
          </a:xfrm>
        </p:spPr>
        <p:txBody>
          <a:bodyPr anchor="t">
            <a:normAutofit fontScale="92500" lnSpcReduction="20000"/>
          </a:bodyPr>
          <a:lstStyle/>
          <a:p>
            <a:pPr marL="0" indent="0">
              <a:buNone/>
            </a:pPr>
            <a:r>
              <a:rPr lang="nl-BE" sz="2400" cap="all" dirty="0" err="1">
                <a:solidFill>
                  <a:schemeClr val="accent2"/>
                </a:solidFill>
              </a:rPr>
              <a:t>Introduction</a:t>
            </a:r>
            <a:r>
              <a:rPr lang="nl-BE" sz="2400" cap="all" dirty="0">
                <a:solidFill>
                  <a:schemeClr val="accent2"/>
                </a:solidFill>
              </a:rPr>
              <a:t> / background </a:t>
            </a:r>
            <a:endParaRPr lang="nl-BE" sz="1200" cap="all" dirty="0">
              <a:solidFill>
                <a:schemeClr val="accent2"/>
              </a:solidFill>
            </a:endParaRPr>
          </a:p>
          <a:p>
            <a:pPr marL="0" indent="0">
              <a:buNone/>
            </a:pPr>
            <a:r>
              <a:rPr lang="en-US" sz="2000" dirty="0">
                <a:solidFill>
                  <a:srgbClr val="000000"/>
                </a:solidFill>
                <a:latin typeface="Gill Sans MT"/>
              </a:rPr>
              <a:t>Currently, in some MS the implementation of a long term (financial) scenario for RCG supporting services is a difficult process as it is not clear to some national administrations how to motivate the eligibility of the funds under the EMFAF national budget. </a:t>
            </a:r>
            <a:endParaRPr lang="en-US" dirty="0">
              <a:solidFill>
                <a:srgbClr val="3D3D3D"/>
              </a:solidFill>
              <a:latin typeface="Gill Sans MT"/>
            </a:endParaRPr>
          </a:p>
          <a:p>
            <a:pPr marL="0" indent="0">
              <a:buNone/>
            </a:pPr>
            <a:r>
              <a:rPr lang="en-US" sz="2000" dirty="0">
                <a:solidFill>
                  <a:srgbClr val="000000"/>
                </a:solidFill>
                <a:latin typeface="Gill Sans MT"/>
              </a:rPr>
              <a:t>To support the MS to explain to their respective administration:</a:t>
            </a:r>
          </a:p>
          <a:p>
            <a:pPr>
              <a:buFontTx/>
              <a:buChar char="-"/>
            </a:pPr>
            <a:r>
              <a:rPr lang="en-US" sz="2000" dirty="0" err="1">
                <a:solidFill>
                  <a:srgbClr val="000000"/>
                </a:solidFill>
                <a:latin typeface="Gill Sans MT"/>
              </a:rPr>
              <a:t>Secweb</a:t>
            </a:r>
            <a:r>
              <a:rPr lang="en-US" sz="2000" dirty="0">
                <a:solidFill>
                  <a:srgbClr val="000000"/>
                </a:solidFill>
                <a:latin typeface="Gill Sans MT"/>
              </a:rPr>
              <a:t> provided after the pre-decision meeting a file with the full description of the services to be delivered, the financial scenario and the supporting documents. With this, all NCs can discuss with their national administration how ‘to make it work’ to allocate the necessary funds under EMFAF and ensure the eligibility of the funds in support of the long-term business scenario</a:t>
            </a:r>
          </a:p>
          <a:p>
            <a:pPr>
              <a:buFontTx/>
              <a:buChar char="-"/>
            </a:pPr>
            <a:r>
              <a:rPr lang="en-GB" sz="2100" dirty="0">
                <a:solidFill>
                  <a:srgbClr val="000000"/>
                </a:solidFill>
                <a:latin typeface="Gill Sans MT"/>
              </a:rPr>
              <a:t>The business scenario proposed is the result of several consultation process with MS and numerous meetings held with RCGs chairs and European Commission and with the project partners; </a:t>
            </a:r>
            <a:endParaRPr lang="nl-BE" sz="2100" dirty="0">
              <a:solidFill>
                <a:srgbClr val="000000"/>
              </a:solidFill>
              <a:latin typeface="Gill Sans MT"/>
            </a:endParaRPr>
          </a:p>
          <a:p>
            <a:pPr>
              <a:buFontTx/>
              <a:buChar char="-"/>
            </a:pPr>
            <a:r>
              <a:rPr lang="en-US" sz="2000" dirty="0">
                <a:solidFill>
                  <a:srgbClr val="000000"/>
                </a:solidFill>
                <a:latin typeface="Gill Sans MT"/>
              </a:rPr>
              <a:t>The business scenario is based on the next principles:</a:t>
            </a:r>
          </a:p>
          <a:p>
            <a:pPr lvl="1">
              <a:buFontTx/>
              <a:buChar char="-"/>
            </a:pPr>
            <a:r>
              <a:rPr lang="en-US" sz="1800" dirty="0">
                <a:solidFill>
                  <a:srgbClr val="000000"/>
                </a:solidFill>
                <a:latin typeface="Gill Sans MT"/>
              </a:rPr>
              <a:t>The results of the questionnaire January 2022</a:t>
            </a:r>
          </a:p>
          <a:p>
            <a:pPr lvl="1">
              <a:buFontTx/>
              <a:buChar char="-"/>
            </a:pPr>
            <a:r>
              <a:rPr lang="en-US" dirty="0">
                <a:solidFill>
                  <a:srgbClr val="000000"/>
                </a:solidFill>
                <a:latin typeface="Gill Sans MT"/>
              </a:rPr>
              <a:t>The level of the respective national EMFAF funds</a:t>
            </a:r>
          </a:p>
          <a:p>
            <a:pPr lvl="1">
              <a:buFontTx/>
              <a:buChar char="-"/>
            </a:pPr>
            <a:r>
              <a:rPr lang="en-US" dirty="0">
                <a:solidFill>
                  <a:srgbClr val="000000"/>
                </a:solidFill>
                <a:latin typeface="Gill Sans MT"/>
              </a:rPr>
              <a:t>The level of participation of a MS in the RCGs</a:t>
            </a:r>
          </a:p>
          <a:p>
            <a:pPr lvl="1">
              <a:buFontTx/>
              <a:buChar char="-"/>
            </a:pPr>
            <a:r>
              <a:rPr lang="en-US" dirty="0">
                <a:solidFill>
                  <a:srgbClr val="000000"/>
                </a:solidFill>
                <a:latin typeface="Gill Sans MT"/>
              </a:rPr>
              <a:t>The support of the COM (under negotiation)</a:t>
            </a:r>
          </a:p>
          <a:p>
            <a:pPr marL="305435" indent="-305435"/>
            <a:endParaRPr lang="en-GB" sz="2100" dirty="0"/>
          </a:p>
        </p:txBody>
      </p:sp>
    </p:spTree>
    <p:extLst>
      <p:ext uri="{BB962C8B-B14F-4D97-AF65-F5344CB8AC3E}">
        <p14:creationId xmlns:p14="http://schemas.microsoft.com/office/powerpoint/2010/main" val="1253207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1"/>
          <p:cNvSpPr>
            <a:spLocks noGrp="1"/>
          </p:cNvSpPr>
          <p:nvPr>
            <p:ph type="title"/>
          </p:nvPr>
        </p:nvSpPr>
        <p:spPr>
          <a:xfrm>
            <a:off x="581191" y="702155"/>
            <a:ext cx="11218085" cy="1138368"/>
          </a:xfrm>
        </p:spPr>
        <p:txBody>
          <a:bodyPr anchor="t">
            <a:normAutofit/>
          </a:bodyPr>
          <a:lstStyle/>
          <a:p>
            <a:r>
              <a:rPr lang="en-IE" sz="1800">
                <a:solidFill>
                  <a:srgbClr val="FFFF00"/>
                </a:solidFill>
              </a:rPr>
              <a:t>RCG NANSEA BALtic_2022_</a:t>
            </a:r>
            <a:r>
              <a:rPr lang="et-EE" sz="1800">
                <a:solidFill>
                  <a:srgbClr val="FFFF00"/>
                </a:solidFill>
              </a:rPr>
              <a:t>D</a:t>
            </a:r>
            <a:r>
              <a:rPr lang="en-IE" sz="1800">
                <a:solidFill>
                  <a:srgbClr val="FFFF00"/>
                </a:solidFill>
              </a:rPr>
              <a:t>0</a:t>
            </a:r>
            <a:r>
              <a:rPr lang="en-US" sz="1800">
                <a:solidFill>
                  <a:srgbClr val="FFFF00"/>
                </a:solidFill>
              </a:rPr>
              <a:t>5</a:t>
            </a:r>
            <a:br>
              <a:rPr lang="en-IE" b="1"/>
            </a:br>
            <a:r>
              <a:rPr lang="en-US" sz="2400"/>
              <a:t>text on regional contribution per </a:t>
            </a:r>
            <a:r>
              <a:rPr lang="en-US" sz="2400" err="1"/>
              <a:t>ms</a:t>
            </a:r>
            <a:r>
              <a:rPr lang="en-US" sz="2400"/>
              <a:t> to be taken into the national plans</a:t>
            </a:r>
            <a:endParaRPr lang="en-GB" sz="2700"/>
          </a:p>
        </p:txBody>
      </p:sp>
      <p:sp>
        <p:nvSpPr>
          <p:cNvPr id="11" name="Tijdelijke aanduiding voor inhoud 2"/>
          <p:cNvSpPr>
            <a:spLocks noGrp="1"/>
          </p:cNvSpPr>
          <p:nvPr>
            <p:ph idx="1"/>
          </p:nvPr>
        </p:nvSpPr>
        <p:spPr>
          <a:xfrm>
            <a:off x="401771" y="1889113"/>
            <a:ext cx="11381166" cy="4398888"/>
          </a:xfrm>
        </p:spPr>
        <p:txBody>
          <a:bodyPr anchor="t">
            <a:normAutofit/>
          </a:bodyPr>
          <a:lstStyle/>
          <a:p>
            <a:pPr marL="0" indent="0">
              <a:buNone/>
            </a:pPr>
            <a:r>
              <a:rPr lang="en-GB" sz="2400" cap="all" dirty="0">
                <a:solidFill>
                  <a:schemeClr val="accent2"/>
                </a:solidFill>
              </a:rPr>
              <a:t>decision</a:t>
            </a:r>
          </a:p>
          <a:p>
            <a:pPr marL="629920" lvl="1" indent="-305435"/>
            <a:r>
              <a:rPr lang="en-US" sz="2000" b="0" i="0" u="none" strike="noStrike" baseline="0" dirty="0">
                <a:solidFill>
                  <a:srgbClr val="000000"/>
                </a:solidFill>
                <a:latin typeface="Gill Sans MT"/>
              </a:rPr>
              <a:t>Each MS who does not have yet the text in the WP 2022-2024/2027 (under text box 1.b) , to insert the text </a:t>
            </a:r>
            <a:r>
              <a:rPr lang="en-US" sz="2000" b="0" i="1" u="none" strike="noStrike" baseline="0" dirty="0">
                <a:solidFill>
                  <a:srgbClr val="000000"/>
                </a:solidFill>
                <a:latin typeface="Gill Sans MT"/>
              </a:rPr>
              <a:t>on regional contribution for </a:t>
            </a:r>
            <a:r>
              <a:rPr lang="en-US" sz="2000" i="1" dirty="0">
                <a:solidFill>
                  <a:srgbClr val="000000"/>
                </a:solidFill>
                <a:latin typeface="Gill Sans MT"/>
              </a:rPr>
              <a:t>the</a:t>
            </a:r>
            <a:r>
              <a:rPr lang="en-US" sz="2000" b="0" i="1" u="none" strike="noStrike" baseline="0" dirty="0">
                <a:solidFill>
                  <a:srgbClr val="000000"/>
                </a:solidFill>
                <a:latin typeface="Gill Sans MT"/>
              </a:rPr>
              <a:t> secretariat </a:t>
            </a:r>
            <a:r>
              <a:rPr lang="en-US" sz="2000" b="0" i="0" u="none" strike="noStrike" baseline="0" dirty="0">
                <a:solidFill>
                  <a:srgbClr val="000000"/>
                </a:solidFill>
                <a:latin typeface="Gill Sans MT"/>
              </a:rPr>
              <a:t>in their revision of the WP2022-2024/2027. T</a:t>
            </a:r>
            <a:r>
              <a:rPr lang="en-US" sz="2000" dirty="0">
                <a:solidFill>
                  <a:srgbClr val="000000"/>
                </a:solidFill>
              </a:rPr>
              <a:t>he text </a:t>
            </a:r>
            <a:r>
              <a:rPr lang="en-US" sz="2000">
                <a:solidFill>
                  <a:srgbClr val="000000"/>
                </a:solidFill>
              </a:rPr>
              <a:t>was provided by </a:t>
            </a:r>
            <a:r>
              <a:rPr lang="en-US" sz="2000" dirty="0" err="1">
                <a:solidFill>
                  <a:srgbClr val="000000"/>
                </a:solidFill>
              </a:rPr>
              <a:t>Secweb</a:t>
            </a:r>
            <a:r>
              <a:rPr lang="en-US" sz="2000" dirty="0">
                <a:solidFill>
                  <a:srgbClr val="000000"/>
                </a:solidFill>
              </a:rPr>
              <a:t> </a:t>
            </a:r>
            <a:r>
              <a:rPr lang="en-US" sz="2000" b="0" i="0" u="none" strike="noStrike" baseline="0" dirty="0">
                <a:solidFill>
                  <a:srgbClr val="000000"/>
                </a:solidFill>
                <a:latin typeface="Gill Sans MT"/>
              </a:rPr>
              <a:t>	</a:t>
            </a:r>
          </a:p>
          <a:p>
            <a:pPr marL="629920" lvl="1" indent="-305435"/>
            <a:r>
              <a:rPr lang="en-US" sz="2000" dirty="0">
                <a:solidFill>
                  <a:srgbClr val="000000"/>
                </a:solidFill>
                <a:latin typeface="Gill Sans MT"/>
              </a:rPr>
              <a:t>By 1</a:t>
            </a:r>
            <a:r>
              <a:rPr lang="en-US" sz="2000" baseline="30000" dirty="0">
                <a:solidFill>
                  <a:srgbClr val="000000"/>
                </a:solidFill>
                <a:latin typeface="Gill Sans MT"/>
              </a:rPr>
              <a:t>st</a:t>
            </a:r>
            <a:r>
              <a:rPr lang="en-US" sz="2000" dirty="0">
                <a:solidFill>
                  <a:srgbClr val="000000"/>
                </a:solidFill>
                <a:latin typeface="Gill Sans MT"/>
              </a:rPr>
              <a:t> of Marc 2023: each MS will formally agree on the principle of the implementation of a long-term secretariat in support of the work of all RCGs</a:t>
            </a:r>
            <a:endParaRPr lang="en-US" sz="2000" b="0" i="0" u="none" strike="noStrike" baseline="0" dirty="0">
              <a:solidFill>
                <a:srgbClr val="000000"/>
              </a:solidFill>
              <a:latin typeface="Gill Sans MT"/>
            </a:endParaRPr>
          </a:p>
          <a:p>
            <a:pPr marL="629920" lvl="1" indent="-305435"/>
            <a:endParaRPr lang="et-EE" sz="2000" dirty="0"/>
          </a:p>
          <a:p>
            <a:pPr marL="0" indent="0">
              <a:spcBef>
                <a:spcPts val="1200"/>
              </a:spcBef>
              <a:spcAft>
                <a:spcPts val="300"/>
              </a:spcAft>
              <a:buNone/>
            </a:pPr>
            <a:r>
              <a:rPr lang="en-GB" sz="2400" cap="all" dirty="0">
                <a:solidFill>
                  <a:schemeClr val="accent2"/>
                </a:solidFill>
              </a:rPr>
              <a:t>Responsible for the action</a:t>
            </a:r>
            <a:endParaRPr lang="nl-BE" sz="2200" cap="all" dirty="0">
              <a:solidFill>
                <a:schemeClr val="accent2"/>
              </a:solidFill>
            </a:endParaRPr>
          </a:p>
          <a:p>
            <a:pPr marL="0" indent="0">
              <a:spcAft>
                <a:spcPts val="300"/>
              </a:spcAft>
              <a:buNone/>
            </a:pPr>
            <a:r>
              <a:rPr lang="en-GB" sz="2000" dirty="0"/>
              <a:t>All NCs</a:t>
            </a:r>
            <a:endParaRPr lang="en-GB" dirty="0"/>
          </a:p>
        </p:txBody>
      </p:sp>
    </p:spTree>
    <p:extLst>
      <p:ext uri="{BB962C8B-B14F-4D97-AF65-F5344CB8AC3E}">
        <p14:creationId xmlns:p14="http://schemas.microsoft.com/office/powerpoint/2010/main" val="3977588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3888" y="2244370"/>
            <a:ext cx="4302469" cy="1791399"/>
          </a:xfrm>
        </p:spPr>
        <p:txBody>
          <a:bodyPr>
            <a:normAutofit fontScale="90000"/>
          </a:bodyPr>
          <a:lstStyle/>
          <a:p>
            <a:br>
              <a:rPr lang="en-GB"/>
            </a:br>
            <a:r>
              <a:rPr lang="en-GB"/>
              <a:t>Questions?</a:t>
            </a:r>
            <a:br>
              <a:rPr lang="en-GB"/>
            </a:br>
            <a:br>
              <a:rPr lang="en-GB"/>
            </a:br>
            <a:r>
              <a:rPr lang="en-GB"/>
              <a:t>Thank you!</a:t>
            </a:r>
          </a:p>
        </p:txBody>
      </p:sp>
      <p:pic>
        <p:nvPicPr>
          <p:cNvPr id="2" name="Afbeelding 1"/>
          <p:cNvPicPr>
            <a:picLocks noChangeAspect="1"/>
          </p:cNvPicPr>
          <p:nvPr/>
        </p:nvPicPr>
        <p:blipFill>
          <a:blip r:embed="rId2"/>
          <a:stretch>
            <a:fillRect/>
          </a:stretch>
        </p:blipFill>
        <p:spPr>
          <a:xfrm>
            <a:off x="7777365" y="2471996"/>
            <a:ext cx="2530059" cy="2523963"/>
          </a:xfrm>
          <a:prstGeom prst="rect">
            <a:avLst/>
          </a:prstGeom>
        </p:spPr>
      </p:pic>
      <p:sp>
        <p:nvSpPr>
          <p:cNvPr id="5" name="Tekstvak 4"/>
          <p:cNvSpPr txBox="1"/>
          <p:nvPr/>
        </p:nvSpPr>
        <p:spPr>
          <a:xfrm>
            <a:off x="8106658" y="3636769"/>
            <a:ext cx="891355" cy="246221"/>
          </a:xfrm>
          <a:prstGeom prst="rect">
            <a:avLst/>
          </a:prstGeom>
          <a:noFill/>
        </p:spPr>
        <p:txBody>
          <a:bodyPr wrap="square" rtlCol="0">
            <a:spAutoFit/>
          </a:bodyPr>
          <a:lstStyle/>
          <a:p>
            <a:r>
              <a:rPr lang="nl-BE" sz="1000" b="1" err="1">
                <a:solidFill>
                  <a:schemeClr val="bg1"/>
                </a:solidFill>
              </a:rPr>
              <a:t>SEC</a:t>
            </a:r>
            <a:r>
              <a:rPr lang="nl-BE" sz="1000" err="1">
                <a:solidFill>
                  <a:schemeClr val="bg1"/>
                </a:solidFill>
              </a:rPr>
              <a:t>retariat</a:t>
            </a:r>
            <a:endParaRPr lang="nl-BE" sz="1000">
              <a:solidFill>
                <a:schemeClr val="bg1"/>
              </a:solidFill>
            </a:endParaRPr>
          </a:p>
        </p:txBody>
      </p:sp>
      <p:sp>
        <p:nvSpPr>
          <p:cNvPr id="6" name="Tekstvak 5"/>
          <p:cNvSpPr txBox="1"/>
          <p:nvPr/>
        </p:nvSpPr>
        <p:spPr>
          <a:xfrm>
            <a:off x="9247382" y="3600173"/>
            <a:ext cx="755611" cy="246221"/>
          </a:xfrm>
          <a:prstGeom prst="rect">
            <a:avLst/>
          </a:prstGeom>
          <a:noFill/>
        </p:spPr>
        <p:txBody>
          <a:bodyPr wrap="square" rtlCol="0">
            <a:spAutoFit/>
          </a:bodyPr>
          <a:lstStyle/>
          <a:p>
            <a:r>
              <a:rPr lang="nl-BE" sz="1000" err="1">
                <a:solidFill>
                  <a:schemeClr val="bg1"/>
                </a:solidFill>
              </a:rPr>
              <a:t>Visibility</a:t>
            </a:r>
            <a:endParaRPr lang="nl-BE" sz="1000">
              <a:solidFill>
                <a:schemeClr val="bg1"/>
              </a:solidFill>
            </a:endParaRPr>
          </a:p>
        </p:txBody>
      </p:sp>
      <p:sp>
        <p:nvSpPr>
          <p:cNvPr id="7" name="Tekstvak 6"/>
          <p:cNvSpPr txBox="1"/>
          <p:nvPr/>
        </p:nvSpPr>
        <p:spPr>
          <a:xfrm>
            <a:off x="8708394" y="4104943"/>
            <a:ext cx="755611" cy="246221"/>
          </a:xfrm>
          <a:prstGeom prst="rect">
            <a:avLst/>
          </a:prstGeom>
          <a:noFill/>
        </p:spPr>
        <p:txBody>
          <a:bodyPr wrap="square" rtlCol="0">
            <a:spAutoFit/>
          </a:bodyPr>
          <a:lstStyle/>
          <a:p>
            <a:r>
              <a:rPr lang="nl-BE" sz="1000" b="1" err="1">
                <a:solidFill>
                  <a:schemeClr val="bg1"/>
                </a:solidFill>
              </a:rPr>
              <a:t>WEB</a:t>
            </a:r>
            <a:r>
              <a:rPr lang="nl-BE" sz="1000" err="1">
                <a:solidFill>
                  <a:schemeClr val="bg1"/>
                </a:solidFill>
              </a:rPr>
              <a:t>site</a:t>
            </a:r>
            <a:endParaRPr lang="nl-BE" sz="1000">
              <a:solidFill>
                <a:schemeClr val="bg1"/>
              </a:solidFill>
            </a:endParaRPr>
          </a:p>
        </p:txBody>
      </p:sp>
      <p:sp>
        <p:nvSpPr>
          <p:cNvPr id="8" name="Tekstvak 7"/>
          <p:cNvSpPr txBox="1"/>
          <p:nvPr/>
        </p:nvSpPr>
        <p:spPr>
          <a:xfrm>
            <a:off x="8620208" y="3103800"/>
            <a:ext cx="755611" cy="246221"/>
          </a:xfrm>
          <a:prstGeom prst="rect">
            <a:avLst/>
          </a:prstGeom>
          <a:noFill/>
        </p:spPr>
        <p:txBody>
          <a:bodyPr wrap="square" rtlCol="0">
            <a:spAutoFit/>
          </a:bodyPr>
          <a:lstStyle/>
          <a:p>
            <a:r>
              <a:rPr lang="nl-NL" sz="1000" err="1">
                <a:solidFill>
                  <a:schemeClr val="bg1"/>
                </a:solidFill>
              </a:rPr>
              <a:t>LongTerm</a:t>
            </a:r>
            <a:endParaRPr lang="nl-BE" sz="1000">
              <a:solidFill>
                <a:schemeClr val="bg1"/>
              </a:solidFill>
            </a:endParaRPr>
          </a:p>
        </p:txBody>
      </p:sp>
      <p:sp>
        <p:nvSpPr>
          <p:cNvPr id="3" name="Rechthoek 2"/>
          <p:cNvSpPr/>
          <p:nvPr/>
        </p:nvSpPr>
        <p:spPr>
          <a:xfrm>
            <a:off x="412964" y="6411154"/>
            <a:ext cx="2526654" cy="246221"/>
          </a:xfrm>
          <a:prstGeom prst="rect">
            <a:avLst/>
          </a:prstGeom>
        </p:spPr>
        <p:txBody>
          <a:bodyPr wrap="none">
            <a:spAutoFit/>
          </a:bodyPr>
          <a:lstStyle/>
          <a:p>
            <a:r>
              <a:rPr lang="nl-BE" sz="1000" dirty="0"/>
              <a:t>Call MARE/2020/08 – SECWEB – SI2.839854</a:t>
            </a:r>
          </a:p>
        </p:txBody>
      </p:sp>
    </p:spTree>
    <p:extLst>
      <p:ext uri="{BB962C8B-B14F-4D97-AF65-F5344CB8AC3E}">
        <p14:creationId xmlns:p14="http://schemas.microsoft.com/office/powerpoint/2010/main" val="2177903158"/>
      </p:ext>
    </p:extLst>
  </p:cSld>
  <p:clrMapOvr>
    <a:masterClrMapping/>
  </p:clrMapOvr>
</p:sld>
</file>

<file path=ppt/theme/theme1.xml><?xml version="1.0" encoding="utf-8"?>
<a:theme xmlns:a="http://schemas.openxmlformats.org/drawingml/2006/main" name="Dividend">
  <a:themeElements>
    <a:clrScheme name="Custom 5">
      <a:dk1>
        <a:sysClr val="windowText" lastClr="000000"/>
      </a:dk1>
      <a:lt1>
        <a:sysClr val="window" lastClr="FFFFFF"/>
      </a:lt1>
      <a:dk2>
        <a:srgbClr val="3D3D3D"/>
      </a:dk2>
      <a:lt2>
        <a:srgbClr val="EBEBEB"/>
      </a:lt2>
      <a:accent1>
        <a:srgbClr val="177778"/>
      </a:accent1>
      <a:accent2>
        <a:srgbClr val="43ABB0"/>
      </a:accent2>
      <a:accent3>
        <a:srgbClr val="7ACDD0"/>
      </a:accent3>
      <a:accent4>
        <a:srgbClr val="64C8CB"/>
      </a:accent4>
      <a:accent5>
        <a:srgbClr val="E8A844"/>
      </a:accent5>
      <a:accent6>
        <a:srgbClr val="003399"/>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6802581D1E5194BB751F4A1219E22A7" ma:contentTypeVersion="8" ma:contentTypeDescription="Create a new document." ma:contentTypeScope="" ma:versionID="7d48e66664301a79c79929aeb3dd2628">
  <xsd:schema xmlns:xsd="http://www.w3.org/2001/XMLSchema" xmlns:xs="http://www.w3.org/2001/XMLSchema" xmlns:p="http://schemas.microsoft.com/office/2006/metadata/properties" xmlns:ns2="f7c5e3fa-378b-48b1-a129-e33a73f99ee9" targetNamespace="http://schemas.microsoft.com/office/2006/metadata/properties" ma:root="true" ma:fieldsID="25744a8ff3d9ae2e75067a537ef311ce" ns2:_="">
    <xsd:import namespace="f7c5e3fa-378b-48b1-a129-e33a73f99ee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c5e3fa-378b-48b1-a129-e33a73f99e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367458D-30EE-4F4A-9B8B-ACAEC1D1B4D0}"/>
</file>

<file path=customXml/itemProps2.xml><?xml version="1.0" encoding="utf-8"?>
<ds:datastoreItem xmlns:ds="http://schemas.openxmlformats.org/officeDocument/2006/customXml" ds:itemID="{B27AD79B-CBFE-4B05-9EC3-E4311266069E}">
  <ds:schemaRefs>
    <ds:schemaRef ds:uri="http://schemas.microsoft.com/sharepoint/v3/contenttype/forms"/>
  </ds:schemaRefs>
</ds:datastoreItem>
</file>

<file path=customXml/itemProps3.xml><?xml version="1.0" encoding="utf-8"?>
<ds:datastoreItem xmlns:ds="http://schemas.openxmlformats.org/officeDocument/2006/customXml" ds:itemID="{11BBEE0F-5049-4B1B-882D-56CD9C941F6E}">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e5a8981e-770d-4e84-914b-8f8bf76c726f"/>
    <ds:schemaRef ds:uri="http://purl.org/dc/term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366</Words>
  <Application>Microsoft Office PowerPoint</Application>
  <PresentationFormat>Breedbeeld</PresentationFormat>
  <Paragraphs>30</Paragraphs>
  <Slides>4</Slides>
  <Notes>2</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4</vt:i4>
      </vt:variant>
    </vt:vector>
  </HeadingPairs>
  <TitlesOfParts>
    <vt:vector size="8" baseType="lpstr">
      <vt:lpstr>Calibri</vt:lpstr>
      <vt:lpstr>Gill Sans MT</vt:lpstr>
      <vt:lpstr>Wingdings 2</vt:lpstr>
      <vt:lpstr>Dividend</vt:lpstr>
      <vt:lpstr>SECweb –decision meeting</vt:lpstr>
      <vt:lpstr>RCG NANSEA BALtic_2022_D05 text on regional contribution per ms to be taken into the national plans</vt:lpstr>
      <vt:lpstr>RCG NANSEA BALtic_2022_D05 text on regional contribution per ms to be taken into the national plans</vt:lpstr>
      <vt:lpstr> Questions?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Lucia Zarauz</dc:creator>
  <cp:lastModifiedBy>Els Torreele</cp:lastModifiedBy>
  <cp:revision>7</cp:revision>
  <dcterms:created xsi:type="dcterms:W3CDTF">2020-06-09T14:01:29Z</dcterms:created>
  <dcterms:modified xsi:type="dcterms:W3CDTF">2022-09-18T08:39:02Z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0x01010046802581D1E5194BB751F4A1219E22A7</vt:lpwstr>
  </property>
</Properties>
</file>